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78" r:id="rId7"/>
    <p:sldId id="261" r:id="rId8"/>
    <p:sldId id="293" r:id="rId9"/>
    <p:sldId id="279" r:id="rId10"/>
    <p:sldId id="296" r:id="rId11"/>
    <p:sldId id="298" r:id="rId12"/>
    <p:sldId id="299" r:id="rId13"/>
    <p:sldId id="265" r:id="rId14"/>
    <p:sldId id="277" r:id="rId15"/>
    <p:sldId id="266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0" autoAdjust="0"/>
    <p:restoredTop sz="94879" autoAdjust="0"/>
  </p:normalViewPr>
  <p:slideViewPr>
    <p:cSldViewPr snapToGrid="0">
      <p:cViewPr varScale="1">
        <p:scale>
          <a:sx n="151" d="100"/>
          <a:sy n="151" d="100"/>
        </p:scale>
        <p:origin x="396" y="13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Garcia" userId="bd4ed87b73375981" providerId="LiveId" clId="{8CC549AE-DB2B-4EC9-8E48-B619C7C8EFA7}"/>
    <pc:docChg chg="modSld">
      <pc:chgData name="Matthew Garcia" userId="bd4ed87b73375981" providerId="LiveId" clId="{8CC549AE-DB2B-4EC9-8E48-B619C7C8EFA7}" dt="2025-04-19T01:08:17.608" v="3" actId="20577"/>
      <pc:docMkLst>
        <pc:docMk/>
      </pc:docMkLst>
      <pc:sldChg chg="modSp mod">
        <pc:chgData name="Matthew Garcia" userId="bd4ed87b73375981" providerId="LiveId" clId="{8CC549AE-DB2B-4EC9-8E48-B619C7C8EFA7}" dt="2025-04-19T01:05:07.662" v="1" actId="20577"/>
        <pc:sldMkLst>
          <pc:docMk/>
          <pc:sldMk cId="3666674671" sldId="261"/>
        </pc:sldMkLst>
        <pc:spChg chg="mod">
          <ac:chgData name="Matthew Garcia" userId="bd4ed87b73375981" providerId="LiveId" clId="{8CC549AE-DB2B-4EC9-8E48-B619C7C8EFA7}" dt="2025-04-19T01:05:07.662" v="1" actId="20577"/>
          <ac:spMkLst>
            <pc:docMk/>
            <pc:sldMk cId="3666674671" sldId="261"/>
            <ac:spMk id="3" creationId="{A6A33159-D030-2F82-A142-F75940728319}"/>
          </ac:spMkLst>
        </pc:spChg>
      </pc:sldChg>
      <pc:sldChg chg="modSp mod">
        <pc:chgData name="Matthew Garcia" userId="bd4ed87b73375981" providerId="LiveId" clId="{8CC549AE-DB2B-4EC9-8E48-B619C7C8EFA7}" dt="2025-04-19T01:08:17.608" v="3" actId="20577"/>
        <pc:sldMkLst>
          <pc:docMk/>
          <pc:sldMk cId="2243159397" sldId="279"/>
        </pc:sldMkLst>
        <pc:spChg chg="mod">
          <ac:chgData name="Matthew Garcia" userId="bd4ed87b73375981" providerId="LiveId" clId="{8CC549AE-DB2B-4EC9-8E48-B619C7C8EFA7}" dt="2025-04-19T01:08:17.608" v="3" actId="20577"/>
          <ac:spMkLst>
            <pc:docMk/>
            <pc:sldMk cId="2243159397" sldId="279"/>
            <ac:spMk id="4" creationId="{ACFBB810-3430-2C29-1AA0-9744AA0A1AA3}"/>
          </ac:spMkLst>
        </pc:spChg>
      </pc:sldChg>
      <pc:sldChg chg="modSp mod">
        <pc:chgData name="Matthew Garcia" userId="bd4ed87b73375981" providerId="LiveId" clId="{8CC549AE-DB2B-4EC9-8E48-B619C7C8EFA7}" dt="2025-04-19T01:04:03.539" v="0" actId="20577"/>
        <pc:sldMkLst>
          <pc:docMk/>
          <pc:sldMk cId="639264769" sldId="281"/>
        </pc:sldMkLst>
        <pc:spChg chg="mod">
          <ac:chgData name="Matthew Garcia" userId="bd4ed87b73375981" providerId="LiveId" clId="{8CC549AE-DB2B-4EC9-8E48-B619C7C8EFA7}" dt="2025-04-19T01:04:03.539" v="0" actId="20577"/>
          <ac:spMkLst>
            <pc:docMk/>
            <pc:sldMk cId="639264769" sldId="281"/>
            <ac:spMk id="6" creationId="{F20A922B-22EC-7FD8-FA8C-2FFAC558BD6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8CE34-F611-1ECC-913F-A7B7465A7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E5645C-65E0-D098-4949-44DD6EB676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C0DA01-2101-BF16-C7C8-9137213962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E4017E-0FD7-18B5-8B1D-8C4A1C643A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65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08A27-20E0-68AA-A18E-057CF3F906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2C20FB-EB41-2C82-9750-1A27F98C4F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51D1BE-E532-023E-8511-2E4E0BC00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A4F282-8FC7-CCFA-6DC0-AF604B4588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2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AD501D-ABA7-6A58-9902-0B2583A9A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D41EAF-79F4-E2DF-DE14-C90E06630E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C5F79D-CF64-2880-E0B4-49F518BA74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A27F1-15BA-D322-5CA8-ED969DC315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08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0A0F07-55A1-ADBC-68C7-B1A50E095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466F31-C733-9F69-8597-AC0537B6F8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881AAD-6FD6-A65B-29E6-7C761ED906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6CFFC-5177-B2F6-C86D-1B187E1544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502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13198-023-01958-5" TargetMode="External"/><Relationship Id="rId7" Type="http://schemas.openxmlformats.org/officeDocument/2006/relationships/hyperlink" Target="https://stateofagile.com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doi.org/10.22937/IJCSNS.2021.21.3.13" TargetMode="External"/><Relationship Id="rId5" Type="http://schemas.openxmlformats.org/officeDocument/2006/relationships/hyperlink" Target="https://doi.org/10.18421/SAR51-07" TargetMode="External"/><Relationship Id="rId4" Type="http://schemas.openxmlformats.org/officeDocument/2006/relationships/hyperlink" Target="https://www.atlassian.com/agile/project-managemen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 err="1"/>
              <a:t>TrANSITIONING</a:t>
            </a:r>
            <a:r>
              <a:rPr lang="en-US" dirty="0"/>
              <a:t> TO Scrum-Agile at Chada Tech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80954" y="974867"/>
            <a:ext cx="10941051" cy="2731370"/>
          </a:xfrm>
          <a:noFill/>
        </p:spPr>
        <p:txBody>
          <a:bodyPr>
            <a:normAutofit/>
          </a:bodyPr>
          <a:lstStyle/>
          <a:p>
            <a:r>
              <a:rPr lang="en-US" dirty="0"/>
              <a:t>SNHU Travel Example: Client changed direction mid-project from general travel booking to a wellness destination focus. Waterfall model would have necessitated: </a:t>
            </a:r>
          </a:p>
          <a:p>
            <a:pPr lvl="1"/>
            <a:r>
              <a:rPr lang="en-US" dirty="0"/>
              <a:t>Restarted the requirements phase entirely</a:t>
            </a:r>
          </a:p>
          <a:p>
            <a:pPr lvl="1"/>
            <a:r>
              <a:rPr lang="en-US" dirty="0"/>
              <a:t>Discarded previous work incompatible with new requirements</a:t>
            </a:r>
          </a:p>
          <a:p>
            <a:pPr lvl="1"/>
            <a:r>
              <a:rPr lang="en-US" dirty="0"/>
              <a:t>Caused significant delays and increased cost </a:t>
            </a:r>
          </a:p>
          <a:p>
            <a:pPr lvl="1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B61A96F-B088-939C-6DB7-985AF47E613A}"/>
              </a:ext>
            </a:extLst>
          </p:cNvPr>
          <p:cNvSpPr txBox="1">
            <a:spLocks/>
          </p:cNvSpPr>
          <p:nvPr/>
        </p:nvSpPr>
        <p:spPr>
          <a:xfrm>
            <a:off x="280954" y="3284764"/>
            <a:ext cx="10941051" cy="273137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Using Agile (Scrum) we:</a:t>
            </a:r>
          </a:p>
          <a:p>
            <a:pPr lvl="1"/>
            <a:r>
              <a:rPr lang="en-US" dirty="0"/>
              <a:t>Reprioritizing the product backlog to implement new changes</a:t>
            </a:r>
          </a:p>
          <a:p>
            <a:pPr lvl="1"/>
            <a:r>
              <a:rPr lang="en-US" dirty="0"/>
              <a:t>Adjusted spring goals without scrapping already completed goals</a:t>
            </a:r>
          </a:p>
          <a:p>
            <a:pPr lvl="1"/>
            <a:r>
              <a:rPr lang="en-US" dirty="0"/>
              <a:t>Maintain the momentum while delivering updates quickly</a:t>
            </a:r>
          </a:p>
          <a:p>
            <a:pPr lvl="1" indent="0">
              <a:buFont typeface="Wingdings" panose="05000000000000000000" pitchFamily="2" charset="2"/>
              <a:buNone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40956F-E124-5977-D882-46F4DE6CA2B7}"/>
              </a:ext>
            </a:extLst>
          </p:cNvPr>
          <p:cNvSpPr txBox="1"/>
          <p:nvPr/>
        </p:nvSpPr>
        <p:spPr>
          <a:xfrm>
            <a:off x="280954" y="5427219"/>
            <a:ext cx="108696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 err="1"/>
              <a:t>Agile’s</a:t>
            </a:r>
            <a:r>
              <a:rPr lang="en-US" i="1" dirty="0"/>
              <a:t> flexibility enabled us to respond mid-project without derailing the timeline.</a:t>
            </a:r>
            <a:br>
              <a:rPr lang="en-US" dirty="0"/>
            </a:br>
            <a:r>
              <a:rPr lang="en-US" i="1" dirty="0"/>
              <a:t>(Mokhtar &amp; Khayyat, 2022)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301" y="2226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Waterfall </a:t>
            </a:r>
            <a:r>
              <a:rPr lang="en-US" sz="2400" dirty="0"/>
              <a:t>vs</a:t>
            </a:r>
            <a:r>
              <a:rPr lang="en-US" dirty="0"/>
              <a:t> Agile: Development Methodology Comparison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A95B7C8-BCD4-5AA6-7762-D20BC302F9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522876"/>
              </p:ext>
            </p:extLst>
          </p:nvPr>
        </p:nvGraphicFramePr>
        <p:xfrm>
          <a:off x="1020175" y="522447"/>
          <a:ext cx="9876426" cy="5039454"/>
        </p:xfrm>
        <a:graphic>
          <a:graphicData uri="http://schemas.openxmlformats.org/drawingml/2006/table">
            <a:tbl>
              <a:tblPr/>
              <a:tblGrid>
                <a:gridCol w="3292142">
                  <a:extLst>
                    <a:ext uri="{9D8B030D-6E8A-4147-A177-3AD203B41FA5}">
                      <a16:colId xmlns:a16="http://schemas.microsoft.com/office/drawing/2014/main" val="3941489258"/>
                    </a:ext>
                  </a:extLst>
                </a:gridCol>
                <a:gridCol w="3292142">
                  <a:extLst>
                    <a:ext uri="{9D8B030D-6E8A-4147-A177-3AD203B41FA5}">
                      <a16:colId xmlns:a16="http://schemas.microsoft.com/office/drawing/2014/main" val="3936581120"/>
                    </a:ext>
                  </a:extLst>
                </a:gridCol>
                <a:gridCol w="3292142">
                  <a:extLst>
                    <a:ext uri="{9D8B030D-6E8A-4147-A177-3AD203B41FA5}">
                      <a16:colId xmlns:a16="http://schemas.microsoft.com/office/drawing/2014/main" val="3926098062"/>
                    </a:ext>
                  </a:extLst>
                </a:gridCol>
              </a:tblGrid>
              <a:tr h="293975">
                <a:tc>
                  <a:txBody>
                    <a:bodyPr/>
                    <a:lstStyle/>
                    <a:p>
                      <a:r>
                        <a:rPr lang="en-US" b="1"/>
                        <a:t>Aspect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Waterfall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Agile (Scrum)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0381683"/>
                  </a:ext>
                </a:extLst>
              </a:tr>
              <a:tr h="734938">
                <a:tc>
                  <a:txBody>
                    <a:bodyPr/>
                    <a:lstStyle/>
                    <a:p>
                      <a:r>
                        <a:rPr lang="en-US" b="1" dirty="0"/>
                        <a:t>Process Flow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Linear and sequential phases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Iterative and incremental, with flexibility to revisit phases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7076909"/>
                  </a:ext>
                </a:extLst>
              </a:tr>
              <a:tr h="734938">
                <a:tc>
                  <a:txBody>
                    <a:bodyPr/>
                    <a:lstStyle/>
                    <a:p>
                      <a:r>
                        <a:rPr lang="en-US" b="1"/>
                        <a:t>Requirements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Must be fully defined at the start; hard to change later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Evolve over time; user stories and backlog updates are ongoing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5919383"/>
                  </a:ext>
                </a:extLst>
              </a:tr>
              <a:tr h="734938">
                <a:tc>
                  <a:txBody>
                    <a:bodyPr/>
                    <a:lstStyle/>
                    <a:p>
                      <a:r>
                        <a:rPr lang="en-US" b="1"/>
                        <a:t>Client Involvement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Minimal after the initial planning phase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Continuous engagement through sprint reviews and backlog refinement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8821082"/>
                  </a:ext>
                </a:extLst>
              </a:tr>
              <a:tr h="734938">
                <a:tc>
                  <a:txBody>
                    <a:bodyPr/>
                    <a:lstStyle/>
                    <a:p>
                      <a:r>
                        <a:rPr lang="en-US" b="1" dirty="0"/>
                        <a:t>Adaptability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Low; changes require major rework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High; change is expected and welcomed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4562219"/>
                  </a:ext>
                </a:extLst>
              </a:tr>
              <a:tr h="734938">
                <a:tc>
                  <a:txBody>
                    <a:bodyPr/>
                    <a:lstStyle/>
                    <a:p>
                      <a:r>
                        <a:rPr lang="en-US" b="1"/>
                        <a:t>Delivery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One final product released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Frequent, working product increments delivered after each sprint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3269862"/>
                  </a:ext>
                </a:extLst>
              </a:tr>
              <a:tr h="734938">
                <a:tc>
                  <a:txBody>
                    <a:bodyPr/>
                    <a:lstStyle/>
                    <a:p>
                      <a:r>
                        <a:rPr lang="en-US" b="1" dirty="0"/>
                        <a:t>Best For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Projects with fixed scope and clear requirements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Projects with evolving needs, feedback loops, and frequent adjustments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7409243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2D49D2D-3E76-010B-34DB-A0DD0B183BB3}"/>
              </a:ext>
            </a:extLst>
          </p:cNvPr>
          <p:cNvSpPr txBox="1"/>
          <p:nvPr/>
        </p:nvSpPr>
        <p:spPr>
          <a:xfrm>
            <a:off x="1020175" y="59346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dirty="0"/>
              <a:t>(Tariq et al., 2021; Alam et al., 2023; Mokhtar &amp; Khayyat, 2022)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1021915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A6336A-EA03-89FE-AAE2-77094DE64E34}"/>
              </a:ext>
            </a:extLst>
          </p:cNvPr>
          <p:cNvSpPr txBox="1"/>
          <p:nvPr/>
        </p:nvSpPr>
        <p:spPr>
          <a:xfrm>
            <a:off x="254000" y="1747868"/>
            <a:ext cx="1162685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Alam, M., Chandran, D., &amp; Das </a:t>
            </a:r>
            <a:r>
              <a:rPr lang="en-US" dirty="0" err="1">
                <a:solidFill>
                  <a:schemeClr val="bg1"/>
                </a:solidFill>
              </a:rPr>
              <a:t>Aundhe</a:t>
            </a:r>
            <a:r>
              <a:rPr lang="en-US" dirty="0">
                <a:solidFill>
                  <a:schemeClr val="bg1"/>
                </a:solidFill>
              </a:rPr>
              <a:t>, M. (2023). Structured software development versus Agile software development. </a:t>
            </a:r>
            <a:r>
              <a:rPr lang="en-US" i="1" dirty="0">
                <a:solidFill>
                  <a:schemeClr val="bg1"/>
                </a:solidFill>
              </a:rPr>
              <a:t>Journal of Ambient Intelligence and Humanized Computing, 14</a:t>
            </a:r>
            <a:r>
              <a:rPr lang="en-US" dirty="0">
                <a:solidFill>
                  <a:schemeClr val="bg1"/>
                </a:solidFill>
              </a:rPr>
              <a:t>, 1–15. </a:t>
            </a:r>
            <a:r>
              <a:rPr lang="en-US" dirty="0">
                <a:solidFill>
                  <a:schemeClr val="bg1"/>
                </a:solidFill>
                <a:hlinkClick r:id="rId3"/>
              </a:rPr>
              <a:t>https://doi.org/10.1007/s13198-023-01958-5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Atlassian. (n.d.). </a:t>
            </a:r>
            <a:r>
              <a:rPr lang="en-US" i="1" dirty="0">
                <a:solidFill>
                  <a:schemeClr val="bg1"/>
                </a:solidFill>
              </a:rPr>
              <a:t>What is Agile project management?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>
                <a:solidFill>
                  <a:schemeClr val="bg1"/>
                </a:solidFill>
                <a:hlinkClick r:id="rId4"/>
              </a:rPr>
              <a:t>https://www.atlassian.com/agile/project-management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Mokhtar, R., &amp; Khayyat, M. (2022). A comparative case study of Waterfall and Agile management. </a:t>
            </a:r>
            <a:r>
              <a:rPr lang="en-US" i="1" dirty="0">
                <a:solidFill>
                  <a:schemeClr val="bg1"/>
                </a:solidFill>
              </a:rPr>
              <a:t>SAR Journal, 5</a:t>
            </a:r>
            <a:r>
              <a:rPr lang="en-US" dirty="0">
                <a:solidFill>
                  <a:schemeClr val="bg1"/>
                </a:solidFill>
              </a:rPr>
              <a:t>(1), 52–62. </a:t>
            </a:r>
            <a:r>
              <a:rPr lang="en-US" dirty="0">
                <a:solidFill>
                  <a:schemeClr val="bg1"/>
                </a:solidFill>
                <a:hlinkClick r:id="rId5"/>
              </a:rPr>
              <a:t>https://doi.org/10.18421/SAR51-07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Tariq, M. R., Shahid, M. A., &amp; Kazmi, M. R. (2021). Comparative analysis of Agile and Waterfall methodologies in software development. </a:t>
            </a:r>
            <a:r>
              <a:rPr lang="en-US" i="1" dirty="0">
                <a:solidFill>
                  <a:schemeClr val="bg1"/>
                </a:solidFill>
              </a:rPr>
              <a:t>International Journal of Computer Science and Network Security, 21</a:t>
            </a:r>
            <a:r>
              <a:rPr lang="en-US" dirty="0">
                <a:solidFill>
                  <a:schemeClr val="bg1"/>
                </a:solidFill>
              </a:rPr>
              <a:t>(3), 87–92. </a:t>
            </a:r>
            <a:r>
              <a:rPr lang="en-US" dirty="0">
                <a:solidFill>
                  <a:schemeClr val="bg1"/>
                </a:solidFill>
                <a:hlinkClick r:id="rId6"/>
              </a:rPr>
              <a:t>https://doi.org/10.22937/IJCSNS.2021.21.3.13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VersionOne. (2020). </a:t>
            </a:r>
            <a:r>
              <a:rPr lang="en-US" i="1" dirty="0">
                <a:solidFill>
                  <a:schemeClr val="bg1"/>
                </a:solidFill>
              </a:rPr>
              <a:t>13th Annual State of Agile Report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https://stateofagile.com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849086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Sprint Review, Retrospective and Strategic Recommendation.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093" y="3576309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Matthew Garcia Nieves </a:t>
            </a:r>
          </a:p>
          <a:p>
            <a:r>
              <a:rPr lang="en-US" dirty="0"/>
              <a:t>04/18/2025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569" y="3083560"/>
            <a:ext cx="5066250" cy="690880"/>
          </a:xfrm>
        </p:spPr>
        <p:txBody>
          <a:bodyPr/>
          <a:lstStyle/>
          <a:p>
            <a:r>
              <a:rPr lang="en-US" dirty="0"/>
              <a:t>Agile Role in a Scrum Team</a:t>
            </a: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1700" y="1261872"/>
            <a:ext cx="6680936" cy="4135628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Scrum Master </a:t>
            </a:r>
            <a:r>
              <a:rPr lang="en-US" dirty="0"/>
              <a:t>– Facilitates the team coordination, removes roadblocks and ensures Scrum principles are followed. </a:t>
            </a:r>
          </a:p>
          <a:p>
            <a:r>
              <a:rPr lang="en-US" b="1" dirty="0"/>
              <a:t>Product Owner – </a:t>
            </a:r>
            <a:r>
              <a:rPr lang="en-US" dirty="0"/>
              <a:t>Manages the product backlog, prioritizes user stories and communicates stakeholders needs.</a:t>
            </a:r>
            <a:r>
              <a:rPr lang="en-US" b="1" dirty="0"/>
              <a:t> </a:t>
            </a:r>
          </a:p>
          <a:p>
            <a:r>
              <a:rPr lang="en-US" b="1" dirty="0"/>
              <a:t>Development Team </a:t>
            </a:r>
            <a:r>
              <a:rPr lang="en-US" dirty="0"/>
              <a:t>– Cross-functional members responsible for delivering potentially shippable increments at the end of each sprint.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Agile roles promote adaptability, team ownership, and fast response to customer feedback.</a:t>
            </a:r>
            <a:br>
              <a:rPr lang="en-US" dirty="0"/>
            </a:br>
            <a:r>
              <a:rPr lang="en-US" i="1" dirty="0"/>
              <a:t>(Atlassian, n.d.; Alam, Chandran, &amp; Das </a:t>
            </a:r>
            <a:r>
              <a:rPr lang="en-US" i="1" dirty="0" err="1"/>
              <a:t>Aundhe</a:t>
            </a:r>
            <a:r>
              <a:rPr lang="en-US" i="1" dirty="0"/>
              <a:t>, 2023)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F4BC9-0150-FC47-21D6-B0F2ECAF3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3E9B1C56-17DC-3A56-B3F9-6C85C46362D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B07D7C5E-6ADB-309E-3DA2-9AF5D53EFB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569" y="3083560"/>
            <a:ext cx="5066250" cy="690880"/>
          </a:xfrm>
        </p:spPr>
        <p:txBody>
          <a:bodyPr/>
          <a:lstStyle/>
          <a:p>
            <a:r>
              <a:rPr lang="en-US" dirty="0"/>
              <a:t>Agile SDLC Phases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2A13AD-2160-16F7-C42E-337B2C887F57}"/>
              </a:ext>
            </a:extLst>
          </p:cNvPr>
          <p:cNvSpPr txBox="1"/>
          <p:nvPr/>
        </p:nvSpPr>
        <p:spPr>
          <a:xfrm>
            <a:off x="695569" y="458658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“Agile SDLC promotes adaptive planning and continuous improvement through iterations.”</a:t>
            </a:r>
            <a:br>
              <a:rPr lang="en-US" dirty="0"/>
            </a:br>
            <a:r>
              <a:rPr lang="en-US" i="1" dirty="0"/>
              <a:t>(VersionOne, 2020)</a:t>
            </a:r>
          </a:p>
        </p:txBody>
      </p:sp>
    </p:spTree>
    <p:extLst>
      <p:ext uri="{BB962C8B-B14F-4D97-AF65-F5344CB8AC3E}">
        <p14:creationId xmlns:p14="http://schemas.microsoft.com/office/powerpoint/2010/main" val="1922087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572547" y="888130"/>
            <a:ext cx="9046905" cy="5220570"/>
          </a:xfrm>
          <a:noFill/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This mind set is reflected across every phase of the Agile development lifecycle</a:t>
            </a:r>
          </a:p>
          <a:p>
            <a:endParaRPr lang="en-US" dirty="0"/>
          </a:p>
          <a:p>
            <a:pPr lvl="1"/>
            <a:r>
              <a:rPr lang="en-US" b="1" dirty="0"/>
              <a:t>Requirement Gathering: </a:t>
            </a:r>
            <a:r>
              <a:rPr lang="en-US" dirty="0"/>
              <a:t>User stories created and prioritized in the backlog, allowing for 	changing needs and ongoing refinement. </a:t>
            </a:r>
          </a:p>
          <a:p>
            <a:pPr lvl="1"/>
            <a:r>
              <a:rPr lang="en-US" b="1" dirty="0"/>
              <a:t>Design and Planning: </a:t>
            </a:r>
            <a:r>
              <a:rPr lang="en-US" dirty="0"/>
              <a:t>Sprint Planning sessions define goals and assign task which enable 	teams to adapt their design approach as needed. </a:t>
            </a:r>
          </a:p>
          <a:p>
            <a:pPr lvl="1"/>
            <a:r>
              <a:rPr lang="en-US" b="1" dirty="0"/>
              <a:t>Implementation:</a:t>
            </a:r>
            <a:r>
              <a:rPr lang="en-US" dirty="0"/>
              <a:t> Incremental development in time boxed sprints supporting quick delivery 	of value and fast feedback loops. </a:t>
            </a:r>
          </a:p>
          <a:p>
            <a:pPr lvl="1"/>
            <a:r>
              <a:rPr lang="en-US" b="1" dirty="0"/>
              <a:t>Testing:</a:t>
            </a:r>
            <a:r>
              <a:rPr lang="en-US" dirty="0"/>
              <a:t> Continuous and integrated within each sprint which allows for early detection of 	issues and quality assurance throughout development. </a:t>
            </a:r>
          </a:p>
          <a:p>
            <a:pPr lvl="1"/>
            <a:r>
              <a:rPr lang="en-US" b="1" dirty="0"/>
              <a:t>Deployment and Review: </a:t>
            </a:r>
            <a:r>
              <a:rPr lang="en-US" dirty="0"/>
              <a:t>Sprint reviews deliver feedbacks and retrospective to improve 	future work. </a:t>
            </a:r>
          </a:p>
          <a:p>
            <a:pPr lvl="1" indent="0">
              <a:buNone/>
            </a:pPr>
            <a:r>
              <a:rPr lang="en-US" i="1" dirty="0"/>
              <a:t>These phases support responsiveness to change and iterative progress.</a:t>
            </a:r>
            <a:br>
              <a:rPr lang="en-US" dirty="0"/>
            </a:br>
            <a:r>
              <a:rPr lang="en-US" i="1" dirty="0"/>
              <a:t>(VersionOne, 2020; Mokhtar &amp; Khayyat, 2022)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AB80B5-0723-DBD9-6F2D-62D74C428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A61A3C3C-9F9E-E52A-94ED-F9D2A4FA0E2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8D067509-DF66-D943-41B5-85C400114E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569" y="3083560"/>
            <a:ext cx="5066250" cy="690880"/>
          </a:xfrm>
        </p:spPr>
        <p:txBody>
          <a:bodyPr/>
          <a:lstStyle/>
          <a:p>
            <a:r>
              <a:rPr lang="en-US" dirty="0"/>
              <a:t>Waterfall Model</a:t>
            </a:r>
          </a:p>
        </p:txBody>
      </p:sp>
    </p:spTree>
    <p:extLst>
      <p:ext uri="{BB962C8B-B14F-4D97-AF65-F5344CB8AC3E}">
        <p14:creationId xmlns:p14="http://schemas.microsoft.com/office/powerpoint/2010/main" val="317491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10FBD7-8670-8E2C-3541-E2C5692EB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33F9BA05-CB93-428F-67AD-FB964231EC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7525" y="261257"/>
            <a:ext cx="10553700" cy="453467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Linear and Sequential 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Each Phase must be completed before moving to the next. (Design &gt; Development &gt; Testing &gt; Deployment)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Delayed Feedback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Clients typically do not see or interact with the product until the very end.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Limited Flexibility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Changes after the planning phase require extensive rework and are costly to implement.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Heavy Documentation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Each stage requires extensive documentation prior to proceeding which can in turn slow down development and make adaptation harder.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480DDF-39D9-7D9E-9337-61C26AC4D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636528-69A2-6573-45ED-B4BAC78F9CB6}"/>
              </a:ext>
            </a:extLst>
          </p:cNvPr>
          <p:cNvSpPr txBox="1"/>
          <p:nvPr/>
        </p:nvSpPr>
        <p:spPr>
          <a:xfrm>
            <a:off x="547525" y="5032770"/>
            <a:ext cx="97068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“Waterfall methodologies are not well-suited for projects with rapidly evolving requirements or high uncertainty.”</a:t>
            </a:r>
            <a:br>
              <a:rPr lang="en-US" dirty="0"/>
            </a:br>
            <a:r>
              <a:rPr lang="en-US" dirty="0"/>
              <a:t>— Tariq, Shahid, &amp; Kazmi (2021)</a:t>
            </a:r>
            <a:br>
              <a:rPr lang="en-US" dirty="0"/>
            </a:br>
            <a:r>
              <a:rPr lang="en-US" i="1" dirty="0"/>
              <a:t>(See also Alam et al., 2023 for documentation burdens.)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583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1EFE9-6DE8-6CC4-78FF-EA9034AE9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8058503E-3B7F-9858-4889-67408B42EA0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21D49CF1-1905-D3DE-059B-41C3642C84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569" y="3083560"/>
            <a:ext cx="5066250" cy="69088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if SNHU Travel Used Waterfall?</a:t>
            </a:r>
          </a:p>
        </p:txBody>
      </p:sp>
    </p:spTree>
    <p:extLst>
      <p:ext uri="{BB962C8B-B14F-4D97-AF65-F5344CB8AC3E}">
        <p14:creationId xmlns:p14="http://schemas.microsoft.com/office/powerpoint/2010/main" val="130864996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{A2593DDA-E49E-45D2-8E5A-7527F32C1B28}tf55661986_win32</Template>
  <TotalTime>171</TotalTime>
  <Words>815</Words>
  <Application>Microsoft Office PowerPoint</Application>
  <PresentationFormat>Widescreen</PresentationFormat>
  <Paragraphs>85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Wingdings</vt:lpstr>
      <vt:lpstr>Custom</vt:lpstr>
      <vt:lpstr>TrANSITIONING TO Scrum-Agile at Chada Tech</vt:lpstr>
      <vt:lpstr>Sprint Review, Retrospective and Strategic Recommendation.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Waterfall vs Agile: Development Methodology Comparison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Garcia</dc:creator>
  <cp:lastModifiedBy>Matthew Garcia</cp:lastModifiedBy>
  <cp:revision>1</cp:revision>
  <dcterms:created xsi:type="dcterms:W3CDTF">2025-04-18T22:16:48Z</dcterms:created>
  <dcterms:modified xsi:type="dcterms:W3CDTF">2025-04-19T01:08:26Z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